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48" r:id="rId2"/>
  </p:sldMasterIdLst>
  <p:notesMasterIdLst>
    <p:notesMasterId r:id="rId14"/>
  </p:notesMasterIdLst>
  <p:sldIdLst>
    <p:sldId id="257" r:id="rId3"/>
    <p:sldId id="346" r:id="rId4"/>
    <p:sldId id="363" r:id="rId5"/>
    <p:sldId id="370" r:id="rId6"/>
    <p:sldId id="371" r:id="rId7"/>
    <p:sldId id="340" r:id="rId8"/>
    <p:sldId id="263" r:id="rId9"/>
    <p:sldId id="367" r:id="rId10"/>
    <p:sldId id="338" r:id="rId11"/>
    <p:sldId id="368" r:id="rId12"/>
    <p:sldId id="3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CC6"/>
    <a:srgbClr val="9BBB59"/>
    <a:srgbClr val="031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png>
</file>

<file path=ppt/media/image21.jpeg>
</file>

<file path=ppt/media/image22.jpeg>
</file>

<file path=ppt/media/image23.jpeg>
</file>

<file path=ppt/media/image24.gif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B0BE1-A4A3-40C7-8CE3-7C26359D24C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E8C5C-5464-4D1B-84FA-5987E2808A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2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34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10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85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5" name="Google Shape;22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33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1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94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75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1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4D975-D1D7-8A8D-F6B5-71C15C32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BD854-E490-FF1C-FF37-75EC026E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80F43-512F-7B4C-9A4D-5BA92EC9E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56D4D-F925-4888-FA36-BC90F885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A87B2-7F3C-FC56-E2F7-ED04BF4D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683D-CCC2-88CE-AA96-DFC69F7E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F1516-C9B1-B065-4C44-511BC6D34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7CB84-023F-3530-6254-3B81DDDA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604E-6567-9534-20EA-CB41565B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FF97A-2C88-A79A-CC38-CC73D5039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46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5071-2C5F-B379-6E1D-D19F0F5A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0E577-4900-C32C-7F7B-307B5CAE2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3B7F5-3ABF-5B4C-F72D-49C84EE46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82E7F-53D2-FD1D-34FA-94FE27D7B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3E120-3011-9C68-6AE2-A56961955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6DA83-54DF-4074-0644-6B326555D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16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7495-3D68-6B04-88BC-DC03D0944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12AF0-5EA8-E80F-0B64-65AB00B5E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FC54B-F105-26DE-110B-26E6E122C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B065C-2714-65B3-0107-4B0E7D56A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D3CE2-2765-C30D-2944-D5BAC97C7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5AFE2A-576F-9B3B-F5C7-943426C4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C97A2-D1F5-318C-2920-9821B3B92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2A3A5C-76A0-D788-E0C1-921D519D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06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D297-47FE-873C-8A1C-0C1BA4C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D5698C-1E82-558B-8B4E-8FD1375D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97DEB-4971-91C7-E95B-B1A62B48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631C2-FFBB-E50E-0D5C-390BF445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4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886D7E-3651-4329-08D6-726AF172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90D334-D5B8-275A-C74D-F86B90CC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29C8A-5B6B-BB0D-0D0F-32AA8553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71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066-41BA-07F6-695F-B76BF058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3BA2F-6770-320E-9F4A-A7E3992E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01D95-C0FC-2F6C-1358-A50706453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CFC01-AB36-BC6E-DE3F-2B446B938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5CBFB-91E2-368C-F6C6-C28EC75A8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59162-D637-EFDA-A73E-E1432BAE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2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6B7BF-095B-751E-20BB-64A68245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4EB6F-E66B-5D76-BFB1-B5BAF6C3C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63A1-09E2-6802-5111-7FA164A66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8ABA5-4DDD-AA79-6C39-D0E8D51D9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67B6F-6D2E-7E48-A75D-BDFAAC830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8E0B8-F59A-39B2-34A5-BE80B1D7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33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F6CB9-6185-0949-E9BE-81FC3B92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16D76-BD46-5A9E-5BDA-4CB514A2F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5DF79-55EA-DB20-19E7-3B0F15AF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03406-3248-E2AC-4D0E-64EBB234F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0C046-522B-0BB3-C173-0B5B61485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245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5DFAE-FB93-3B46-40C7-5115CDBA5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80ECC-A336-394D-33BE-EE2AB8DA4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178A0-6EFE-4251-A87C-3A8B93B1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A7BCF-259F-4F89-D392-42783514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C5075-2BE6-04B2-9CA8-750B923B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preserve="1">
  <p:cSld name="1_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24" name="Google Shape;24;p9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0" name="Google Shape;30;p9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9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9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Google Shape;33;p9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34" name="Google Shape;34;p9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35" name="Google Shape;35;p9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36" name="Google Shape;36;p9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7" name="Google Shape;37;p9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Google Shape;38;p9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9" name="Google Shape;39;p9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40" name="Google Shape;40;p9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99891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6259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Back Cover">
  <p:cSld name="6_Back Cov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/>
          <p:nvPr/>
        </p:nvSpPr>
        <p:spPr>
          <a:xfrm>
            <a:off x="6214347" y="2660915"/>
            <a:ext cx="26276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6"/>
          <p:cNvSpPr/>
          <p:nvPr/>
        </p:nvSpPr>
        <p:spPr>
          <a:xfrm>
            <a:off x="6282105" y="3782579"/>
            <a:ext cx="2611612" cy="3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7"/>
              <a:buFont typeface="Arial"/>
              <a:buNone/>
              <a:tabLst/>
              <a:defRPr/>
            </a:pPr>
            <a:r>
              <a:rPr kumimoji="0" lang="en-US" sz="1467" b="0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www.a-star.edu.sg/SIMTech</a:t>
            </a:r>
            <a:endParaRPr kumimoji="0" sz="1467" b="0" i="0" u="none" strike="noStrike" kern="0" cap="none" spc="0" normalizeH="0" baseline="0" noProof="0" dirty="0">
              <a:ln>
                <a:noFill/>
              </a:ln>
              <a:solidFill>
                <a:srgbClr val="003087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" name="Google Shape;30;p16"/>
          <p:cNvCxnSpPr/>
          <p:nvPr/>
        </p:nvCxnSpPr>
        <p:spPr>
          <a:xfrm>
            <a:off x="6384032" y="3717032"/>
            <a:ext cx="2400267" cy="0"/>
          </a:xfrm>
          <a:prstGeom prst="straightConnector1">
            <a:avLst/>
          </a:prstGeom>
          <a:noFill/>
          <a:ln w="9525" cap="flat" cmpd="sng">
            <a:solidFill>
              <a:srgbClr val="00308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" name="Google Shape;3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84032" y="531923"/>
            <a:ext cx="2496277" cy="68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05B6D922-7DE1-9643-AD89-0409C64C65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365" y="6409622"/>
            <a:ext cx="936104" cy="30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33459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ing only" preserve="1">
  <p:cSld name="Heading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25501" y="188640"/>
            <a:ext cx="11366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A28ED-75AE-BBB7-FEA8-067FC7310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2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555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 preserve="1">
  <p:cSld name="2_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32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52" name="Google Shape;52;p32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4" name="Google Shape;54;p32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5" name="Google Shape;55;p32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56" name="Google Shape;56;p32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57" name="Google Shape;57;p32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2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2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1" name="Google Shape;61;p32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62" name="Google Shape;62;p32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63" name="Google Shape;63;p32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64" name="Google Shape;64;p32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5" name="Google Shape;65;p32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6" name="Google Shape;66;p32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7" name="Google Shape;67;p32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68" name="Google Shape;68;p32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69" name="Google Shape;69;p32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70" name="Google Shape;70;p32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318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 preserve="1">
  <p:cSld name="1_Title Sli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3"/>
          <p:cNvSpPr txBox="1">
            <a:spLocks noGrp="1"/>
          </p:cNvSpPr>
          <p:nvPr>
            <p:ph type="ctrTitle"/>
          </p:nvPr>
        </p:nvSpPr>
        <p:spPr>
          <a:xfrm>
            <a:off x="3657600" y="1219200"/>
            <a:ext cx="83312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ubTitle" idx="1"/>
          </p:nvPr>
        </p:nvSpPr>
        <p:spPr>
          <a:xfrm>
            <a:off x="3657600" y="4267200"/>
            <a:ext cx="83312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3"/>
          <p:cNvSpPr txBox="1">
            <a:spLocks noGrp="1"/>
          </p:cNvSpPr>
          <p:nvPr>
            <p:ph type="dt" idx="10"/>
          </p:nvPr>
        </p:nvSpPr>
        <p:spPr>
          <a:xfrm>
            <a:off x="9552517" y="55563"/>
            <a:ext cx="2540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53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2_Title Slid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35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preserve="1">
  <p:cSld name="Title and Content 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99414c149_3_172"/>
          <p:cNvSpPr/>
          <p:nvPr/>
        </p:nvSpPr>
        <p:spPr>
          <a:xfrm>
            <a:off x="0" y="6459538"/>
            <a:ext cx="121920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Copyright © Singapore Institute of Manufacturing Technology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Rights Reserved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899414c149_3_1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499100"/>
            <a:ext cx="2349500" cy="13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899414c149_3_1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7000" y="5918200"/>
            <a:ext cx="1752603" cy="595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284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FE13-4AFC-D4B9-8D33-AC35C7B12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32742-D6E7-79E7-4605-FF151F9B1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DA09E-E912-94FB-4159-9D4A90C6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D58FA-BBE4-A77A-725C-D8C16C92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B235E-C3B9-B880-52BB-DA0FF67FB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9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 descr="AStar_Powerpoint_Image Template05.jp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0"/>
            <a:ext cx="82832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 txBox="1"/>
          <p:nvPr/>
        </p:nvSpPr>
        <p:spPr>
          <a:xfrm>
            <a:off x="2135560" y="6543898"/>
            <a:ext cx="7920880" cy="31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8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Copyright © Singapore Institute of Manufacturing Technology</a:t>
            </a:r>
            <a:endParaRPr dirty="0"/>
          </a:p>
          <a:p>
            <a:pPr marL="0" marR="0" lvl="0" indent="0" algn="ctr" rtl="0">
              <a:lnSpc>
                <a:spcPct val="825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 Rights Reserved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E1AE-7D08-6F51-E84F-1FB9E0487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485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ECE56-3D96-61C9-01DA-26B42212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ED47B-6298-540A-1BBD-EB6208152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3395-C324-A701-C8E0-46A8D5DE2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06F26-1AAA-41A6-8481-D790CE879AF9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0872B-A41B-B5EF-DB8E-C4616B9CCA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C2E72-2F88-70E5-8CE3-F3E3125C8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3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pytao@SIMTech.a-star.edu.s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3200400" y="1219200"/>
            <a:ext cx="868628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648200" y="3429000"/>
            <a:ext cx="19479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6596100" y="1519978"/>
            <a:ext cx="5265420" cy="2645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400" dirty="0"/>
              <a:t>How to Teach Computers to Recognize Things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S4: </a:t>
            </a:r>
            <a:r>
              <a:rPr lang="en-US" altLang="zh-CN" sz="2400" dirty="0"/>
              <a:t>Dataset Preparation:</a:t>
            </a:r>
            <a:br>
              <a:rPr lang="en-US" altLang="zh-CN" sz="2400" dirty="0"/>
            </a:br>
            <a:r>
              <a:rPr lang="en-US" sz="2400" dirty="0"/>
              <a:t>Building our </a:t>
            </a:r>
            <a:r>
              <a:rPr lang="en-US" altLang="zh-CN" sz="2400" dirty="0"/>
              <a:t>Real-life </a:t>
            </a:r>
            <a:r>
              <a:rPr lang="zh-CN" altLang="en-US" sz="2400" dirty="0"/>
              <a:t>“</a:t>
            </a:r>
            <a:r>
              <a:rPr lang="en-US" sz="2400" dirty="0"/>
              <a:t>Textbooks</a:t>
            </a:r>
            <a:r>
              <a:rPr lang="zh-CN" altLang="en-US" sz="2400" dirty="0"/>
              <a:t>”</a:t>
            </a:r>
            <a:endParaRPr lang="en-SG" sz="2400" dirty="0"/>
          </a:p>
        </p:txBody>
      </p:sp>
      <p:sp>
        <p:nvSpPr>
          <p:cNvPr id="92" name="Google Shape;92;p1"/>
          <p:cNvSpPr txBox="1">
            <a:spLocks noGrp="1"/>
          </p:cNvSpPr>
          <p:nvPr>
            <p:ph type="body" idx="2"/>
          </p:nvPr>
        </p:nvSpPr>
        <p:spPr>
          <a:xfrm>
            <a:off x="6955532" y="4650842"/>
            <a:ext cx="4287855" cy="101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r>
              <a:rPr lang="en-US" altLang="zh-CN" dirty="0"/>
              <a:t>Dr. </a:t>
            </a:r>
            <a:r>
              <a:rPr lang="de-DE" dirty="0"/>
              <a:t>Du Pengfei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r>
              <a:rPr lang="de-DE" dirty="0"/>
              <a:t>CPPS/DMD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endParaRPr lang="de-DE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endParaRPr dirty="0"/>
          </a:p>
        </p:txBody>
      </p:sp>
      <p:sp>
        <p:nvSpPr>
          <p:cNvPr id="94" name="Google Shape;94;p1"/>
          <p:cNvSpPr txBox="1">
            <a:spLocks noGrp="1"/>
          </p:cNvSpPr>
          <p:nvPr>
            <p:ph type="body" idx="4"/>
          </p:nvPr>
        </p:nvSpPr>
        <p:spPr>
          <a:xfrm>
            <a:off x="6955532" y="5590757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US" dirty="0"/>
              <a:t>20 April </a:t>
            </a:r>
            <a:r>
              <a:rPr lang="en-US" altLang="zh-CN" dirty="0"/>
              <a:t>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10</a:t>
            </a:fld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DB909A-3364-D63D-AA8C-7960801F1213}"/>
              </a:ext>
            </a:extLst>
          </p:cNvPr>
          <p:cNvSpPr/>
          <p:nvPr/>
        </p:nvSpPr>
        <p:spPr>
          <a:xfrm>
            <a:off x="6332010" y="2253080"/>
            <a:ext cx="1341120" cy="8805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4FFC3333-1020-CC9E-9641-9C7CBC9D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095" y="4294091"/>
            <a:ext cx="3418545" cy="2563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3F153-218E-5EDD-964E-637303972EDA}"/>
              </a:ext>
            </a:extLst>
          </p:cNvPr>
          <p:cNvSpPr txBox="1"/>
          <p:nvPr/>
        </p:nvSpPr>
        <p:spPr>
          <a:xfrm>
            <a:off x="7714827" y="2508681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POWER ON</a:t>
            </a:r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3ED0767-B0D0-100F-57CB-BE7E2F9EB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243" y="1530311"/>
            <a:ext cx="476250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02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out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4A9C03-1BFA-9C44-FDD4-68F8A7BA67AD}"/>
              </a:ext>
            </a:extLst>
          </p:cNvPr>
          <p:cNvSpPr txBox="1"/>
          <p:nvPr/>
        </p:nvSpPr>
        <p:spPr>
          <a:xfrm>
            <a:off x="941493" y="1158240"/>
            <a:ext cx="636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Line of Codes to Run Our Detection Module</a:t>
            </a:r>
          </a:p>
        </p:txBody>
      </p:sp>
    </p:spTree>
    <p:extLst>
      <p:ext uri="{BB962C8B-B14F-4D97-AF65-F5344CB8AC3E}">
        <p14:creationId xmlns:p14="http://schemas.microsoft.com/office/powerpoint/2010/main" val="933768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1003054" y="850950"/>
            <a:ext cx="1082188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half: New Round of Data Labelling Close to </a:t>
            </a:r>
            <a:r>
              <a:rPr lang="en-US" sz="2400" b="0" i="0" dirty="0" err="1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Reallife</a:t>
            </a:r>
            <a:endParaRPr lang="en-US" sz="2400" b="1" i="0" dirty="0">
              <a:solidFill>
                <a:srgbClr val="696969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969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Second half: Meet out student: AI computer </a:t>
            </a:r>
          </a:p>
        </p:txBody>
      </p:sp>
      <p:pic>
        <p:nvPicPr>
          <p:cNvPr id="1026" name="Picture 2" descr="How to Do a Reverse Image Search in Google | HP® Tech Takes">
            <a:extLst>
              <a:ext uri="{FF2B5EF4-FFF2-40B4-BE49-F238E27FC236}">
                <a16:creationId xmlns:a16="http://schemas.microsoft.com/office/drawing/2014/main" id="{95098894-4F18-DF9E-6D39-F81EFFFB9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904" y="2000250"/>
            <a:ext cx="319087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8 Tips for Taking the Best Photos With Your iPhone | PCMag">
            <a:extLst>
              <a:ext uri="{FF2B5EF4-FFF2-40B4-BE49-F238E27FC236}">
                <a16:creationId xmlns:a16="http://schemas.microsoft.com/office/drawing/2014/main" id="{39C42D66-4C6E-9BA0-9BC1-11927D4A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371" y="1987501"/>
            <a:ext cx="2574106" cy="144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85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Classification VS Detection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3</a:t>
            </a:fld>
            <a:endParaRPr lang="en-US" dirty="0"/>
          </a:p>
        </p:txBody>
      </p:sp>
      <p:pic>
        <p:nvPicPr>
          <p:cNvPr id="2050" name="Picture 2" descr="Object Recognition vs Object Detection vs Image Segmentation ...">
            <a:extLst>
              <a:ext uri="{FF2B5EF4-FFF2-40B4-BE49-F238E27FC236}">
                <a16:creationId xmlns:a16="http://schemas.microsoft.com/office/drawing/2014/main" id="{C3B6C88D-A177-D560-3E97-58EF12717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515" y="1368214"/>
            <a:ext cx="9584379" cy="442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90283E-9A4D-3AD6-EE68-EF2938D03118}"/>
              </a:ext>
            </a:extLst>
          </p:cNvPr>
          <p:cNvSpPr txBox="1"/>
          <p:nvPr/>
        </p:nvSpPr>
        <p:spPr>
          <a:xfrm>
            <a:off x="1828801" y="5710015"/>
            <a:ext cx="2386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 Scripts ONLY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12F97-7F96-96E8-AA4D-0BBA5E50FED8}"/>
              </a:ext>
            </a:extLst>
          </p:cNvPr>
          <p:cNvSpPr txBox="1"/>
          <p:nvPr/>
        </p:nvSpPr>
        <p:spPr>
          <a:xfrm>
            <a:off x="6169560" y="5710015"/>
            <a:ext cx="3063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 Scripts + Annotation</a:t>
            </a:r>
          </a:p>
        </p:txBody>
      </p:sp>
    </p:spTree>
    <p:extLst>
      <p:ext uri="{BB962C8B-B14F-4D97-AF65-F5344CB8AC3E}">
        <p14:creationId xmlns:p14="http://schemas.microsoft.com/office/powerpoint/2010/main" val="2239172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 Detection: Teach AI in More Real-life Environment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2038F1-F232-3ADB-98F2-B98A8BBC9F58}"/>
              </a:ext>
            </a:extLst>
          </p:cNvPr>
          <p:cNvSpPr txBox="1"/>
          <p:nvPr/>
        </p:nvSpPr>
        <p:spPr>
          <a:xfrm>
            <a:off x="880532" y="1144694"/>
            <a:ext cx="11067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helps AI learn in a controlled environment, while Object Detection will be more practical learning.</a:t>
            </a:r>
          </a:p>
        </p:txBody>
      </p:sp>
      <p:pic>
        <p:nvPicPr>
          <p:cNvPr id="8" name="Picture 7" descr="A child holding a coin&#10;&#10;Description automatically generated with low confidence">
            <a:extLst>
              <a:ext uri="{FF2B5EF4-FFF2-40B4-BE49-F238E27FC236}">
                <a16:creationId xmlns:a16="http://schemas.microsoft.com/office/drawing/2014/main" id="{08BE339F-83BD-7B03-C78C-97514F05F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667" y="2230444"/>
            <a:ext cx="3050506" cy="2075710"/>
          </a:xfrm>
          <a:prstGeom prst="rect">
            <a:avLst/>
          </a:prstGeom>
        </p:spPr>
      </p:pic>
      <p:pic>
        <p:nvPicPr>
          <p:cNvPr id="10" name="Picture 9" descr="A close-up of a coin&#10;&#10;Description automatically generated">
            <a:extLst>
              <a:ext uri="{FF2B5EF4-FFF2-40B4-BE49-F238E27FC236}">
                <a16:creationId xmlns:a16="http://schemas.microsoft.com/office/drawing/2014/main" id="{DB05B787-0912-0F87-959A-D9A22D0B7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63" y="2196737"/>
            <a:ext cx="2143125" cy="2143125"/>
          </a:xfrm>
          <a:prstGeom prst="rect">
            <a:avLst/>
          </a:prstGeom>
        </p:spPr>
      </p:pic>
      <p:pic>
        <p:nvPicPr>
          <p:cNvPr id="12" name="Picture 11" descr="A picture containing items, cluttered, several&#10;&#10;Description automatically generated">
            <a:extLst>
              <a:ext uri="{FF2B5EF4-FFF2-40B4-BE49-F238E27FC236}">
                <a16:creationId xmlns:a16="http://schemas.microsoft.com/office/drawing/2014/main" id="{AD1F7F2F-4435-C4ED-211C-94DAD7848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668" y="4617043"/>
            <a:ext cx="3050506" cy="2109417"/>
          </a:xfrm>
          <a:prstGeom prst="rect">
            <a:avLst/>
          </a:prstGeom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887E0656-A2D4-4598-63B5-823E754A3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246" y="4600188"/>
            <a:ext cx="2143125" cy="2143125"/>
          </a:xfrm>
          <a:prstGeom prst="rect">
            <a:avLst/>
          </a:prstGeom>
        </p:spPr>
      </p:pic>
      <p:pic>
        <p:nvPicPr>
          <p:cNvPr id="16" name="Picture 15" descr="A yellow sports car&#10;&#10;Description automatically generated with medium confidence">
            <a:extLst>
              <a:ext uri="{FF2B5EF4-FFF2-40B4-BE49-F238E27FC236}">
                <a16:creationId xmlns:a16="http://schemas.microsoft.com/office/drawing/2014/main" id="{1C5F668F-5542-72CC-066F-3B694DA346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246348"/>
            <a:ext cx="2877554" cy="1915372"/>
          </a:xfrm>
          <a:prstGeom prst="rect">
            <a:avLst/>
          </a:prstGeom>
        </p:spPr>
      </p:pic>
      <p:pic>
        <p:nvPicPr>
          <p:cNvPr id="18" name="Picture 17" descr="A person standing next to a car&#10;&#10;Description automatically generated with medium confidence">
            <a:extLst>
              <a:ext uri="{FF2B5EF4-FFF2-40B4-BE49-F238E27FC236}">
                <a16:creationId xmlns:a16="http://schemas.microsoft.com/office/drawing/2014/main" id="{D87153D7-A499-4E48-AB7C-0E1E9F21A7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146" y="4712886"/>
            <a:ext cx="2864007" cy="172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49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 Detection: Teach AI in More Real-life Environment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2038F1-F232-3ADB-98F2-B98A8BBC9F58}"/>
              </a:ext>
            </a:extLst>
          </p:cNvPr>
          <p:cNvSpPr txBox="1"/>
          <p:nvPr/>
        </p:nvSpPr>
        <p:spPr>
          <a:xfrm>
            <a:off x="982134" y="1700108"/>
            <a:ext cx="4822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helps AI learn in a controlled environment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0C34A6-1014-985E-F77F-5B2FE7435513}"/>
              </a:ext>
            </a:extLst>
          </p:cNvPr>
          <p:cNvSpPr txBox="1"/>
          <p:nvPr/>
        </p:nvSpPr>
        <p:spPr>
          <a:xfrm>
            <a:off x="982134" y="2342057"/>
            <a:ext cx="5113866" cy="2229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blurry images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Assure one single object per image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 Object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Relatively c</a:t>
            </a: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 background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198E3E-8BB6-6F34-09A5-12201B3923F6}"/>
              </a:ext>
            </a:extLst>
          </p:cNvPr>
          <p:cNvSpPr txBox="1"/>
          <p:nvPr/>
        </p:nvSpPr>
        <p:spPr>
          <a:xfrm>
            <a:off x="6184052" y="1695726"/>
            <a:ext cx="5892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Detection helps AI learn in a </a:t>
            </a:r>
            <a:r>
              <a:rPr lang="en-US" b="1" dirty="0"/>
              <a:t>less-controlled </a:t>
            </a:r>
            <a:r>
              <a:rPr lang="en-US" dirty="0"/>
              <a:t>environment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5A838-ABF5-82EC-32A9-EE69EF75EE70}"/>
              </a:ext>
            </a:extLst>
          </p:cNvPr>
          <p:cNvSpPr txBox="1"/>
          <p:nvPr/>
        </p:nvSpPr>
        <p:spPr>
          <a:xfrm>
            <a:off x="6184052" y="2342057"/>
            <a:ext cx="5892801" cy="2783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blurry images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OK to have Multiple objects (Avoid too many)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Ok to have partial Object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only if </a:t>
            </a: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Major features exists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Relatively c</a:t>
            </a:r>
            <a:r>
              <a:rPr lang="en-US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 background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179182EE-E934-EF8C-A026-72A2129FC7AC}"/>
              </a:ext>
            </a:extLst>
          </p:cNvPr>
          <p:cNvSpPr/>
          <p:nvPr/>
        </p:nvSpPr>
        <p:spPr>
          <a:xfrm>
            <a:off x="9963576" y="4788747"/>
            <a:ext cx="270932" cy="290616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0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16D056-44D6-618A-E80A-625C3D94F79E}"/>
              </a:ext>
            </a:extLst>
          </p:cNvPr>
          <p:cNvSpPr txBox="1"/>
          <p:nvPr/>
        </p:nvSpPr>
        <p:spPr>
          <a:xfrm>
            <a:off x="970109" y="86087"/>
            <a:ext cx="10251782" cy="641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Annotating New Batch for AI Grade 2!!</a:t>
            </a:r>
          </a:p>
        </p:txBody>
      </p:sp>
      <p:pic>
        <p:nvPicPr>
          <p:cNvPr id="2" name="Picture 2" descr="Object Recognition vs Object Detection vs Image Segmentation ...">
            <a:extLst>
              <a:ext uri="{FF2B5EF4-FFF2-40B4-BE49-F238E27FC236}">
                <a16:creationId xmlns:a16="http://schemas.microsoft.com/office/drawing/2014/main" id="{24C88091-0FA8-1309-AE9E-84A219DE1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515" y="1368214"/>
            <a:ext cx="9584379" cy="442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37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;p9"/>
          <p:cNvSpPr txBox="1"/>
          <p:nvPr/>
        </p:nvSpPr>
        <p:spPr>
          <a:xfrm>
            <a:off x="5866545" y="5764660"/>
            <a:ext cx="62261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Contact: </a:t>
            </a:r>
            <a:r>
              <a:rPr lang="de-DE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Du Pengfei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sng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  <a:hlinkClick r:id="rId3"/>
              </a:rPr>
              <a:t>du_pengfei@SIMTech.a-star.edu.sg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8</a:t>
            </a:fld>
            <a:endParaRPr lang="en-US" dirty="0"/>
          </a:p>
        </p:txBody>
      </p:sp>
      <p:pic>
        <p:nvPicPr>
          <p:cNvPr id="1026" name="Picture 2" descr="Jetson Nano Developer Kit">
            <a:extLst>
              <a:ext uri="{FF2B5EF4-FFF2-40B4-BE49-F238E27FC236}">
                <a16:creationId xmlns:a16="http://schemas.microsoft.com/office/drawing/2014/main" id="{A6BAF74A-A95E-5DC3-3D18-9FB4F406D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452" y="818940"/>
            <a:ext cx="7064163" cy="397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072EF-DFB7-B2C5-11F6-5389DE5F4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120" y="2912533"/>
            <a:ext cx="5516351" cy="328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96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E0999433-3B80-940A-A72D-5D3229A50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501" y="1084893"/>
            <a:ext cx="4289213" cy="32169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B8EAE0-31BD-AB81-AA47-69D72459AF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65" y="1084896"/>
            <a:ext cx="4289211" cy="3216909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DB909A-3364-D63D-AA8C-7960801F1213}"/>
              </a:ext>
            </a:extLst>
          </p:cNvPr>
          <p:cNvSpPr/>
          <p:nvPr/>
        </p:nvSpPr>
        <p:spPr>
          <a:xfrm>
            <a:off x="5587778" y="2253081"/>
            <a:ext cx="1341120" cy="8805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1827"/>
      </p:ext>
    </p:extLst>
  </p:cSld>
  <p:clrMapOvr>
    <a:masterClrMapping/>
  </p:clrMapOvr>
</p:sld>
</file>

<file path=ppt/theme/theme1.xml><?xml version="1.0" encoding="utf-8"?>
<a:theme xmlns:a="http://schemas.openxmlformats.org/drawingml/2006/main" name="ASTAR2020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306</Words>
  <Application>Microsoft Office PowerPoint</Application>
  <PresentationFormat>Widescreen</PresentationFormat>
  <Paragraphs>62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7" baseType="lpstr">
      <vt:lpstr>Batang</vt:lpstr>
      <vt:lpstr>Gill Sans</vt:lpstr>
      <vt:lpstr>Sigmar One</vt:lpstr>
      <vt:lpstr>Arabic Typesetting</vt:lpstr>
      <vt:lpstr>Arial</vt:lpstr>
      <vt:lpstr>Arial Black</vt:lpstr>
      <vt:lpstr>Bell MT</vt:lpstr>
      <vt:lpstr>Calibri</vt:lpstr>
      <vt:lpstr>Calibri Light</vt:lpstr>
      <vt:lpstr>Georgia</vt:lpstr>
      <vt:lpstr>Open Sans</vt:lpstr>
      <vt:lpstr>Rockwell</vt:lpstr>
      <vt:lpstr>Times</vt:lpstr>
      <vt:lpstr>Verdana</vt:lpstr>
      <vt:lpstr>ASTAR2020</vt:lpstr>
      <vt:lpstr>Office Theme</vt:lpstr>
      <vt:lpstr>How to Teach Computers to Recognize Things  S4: Dataset Preparation: Building our Real-life “Textbooks”</vt:lpstr>
      <vt:lpstr>Agenda</vt:lpstr>
      <vt:lpstr>Classification VS Detection</vt:lpstr>
      <vt:lpstr>Object Detection: Teach AI in More Real-life Environment</vt:lpstr>
      <vt:lpstr>Object Detection: Teach AI in More Real-life Environment</vt:lpstr>
      <vt:lpstr>PowerPoint Presentation</vt:lpstr>
      <vt:lpstr>PowerPoint Presentation</vt:lpstr>
      <vt:lpstr>Extension: Meet our Student: AI computers</vt:lpstr>
      <vt:lpstr>Extension: Meet our Student: AI computers</vt:lpstr>
      <vt:lpstr>Extension: Meet our Student: AI computers</vt:lpstr>
      <vt:lpstr>Extension: Meet out Student: AI computers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AI for P6</dc:title>
  <dc:creator>Du Pengfei Dr</dc:creator>
  <cp:lastModifiedBy>Du Pengfei</cp:lastModifiedBy>
  <cp:revision>79</cp:revision>
  <dcterms:created xsi:type="dcterms:W3CDTF">2023-03-22T06:33:31Z</dcterms:created>
  <dcterms:modified xsi:type="dcterms:W3CDTF">2023-04-20T07:42:54Z</dcterms:modified>
</cp:coreProperties>
</file>

<file path=docProps/thumbnail.jpeg>
</file>